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7" r:id="rId2"/>
  </p:sldIdLst>
  <p:sldSz cx="43891200" cy="32918400"/>
  <p:notesSz cx="6858000" cy="9144000"/>
  <p:embeddedFontLst>
    <p:embeddedFont>
      <p:font typeface="Georgia" panose="02040502050405020303" pitchFamily="18" charset="0"/>
      <p:regular r:id="rId3"/>
      <p:bold r:id="rId4"/>
      <p:italic r:id="rId5"/>
      <p:boldItalic r:id="rId6"/>
    </p:embeddedFont>
    <p:embeddedFont>
      <p:font typeface="Calibri Light" panose="020F0302020204030204" pitchFamily="34" charset="0"/>
      <p:regular r:id="rId7"/>
      <p:italic r:id="rId8"/>
    </p:embeddedFont>
    <p:embeddedFont>
      <p:font typeface="Gudea" panose="02000000000000000000" pitchFamily="2" charset="0"/>
      <p:regular r:id="rId9"/>
      <p:bold r:id="rId10"/>
      <p:italic r:id="rId11"/>
    </p:embeddedFont>
    <p:embeddedFont>
      <p:font typeface="Calibri" panose="020F0502020204030204" pitchFamily="34" charset="0"/>
      <p:regular r:id="rId12"/>
      <p:bold r:id="rId13"/>
      <p:italic r:id="rId14"/>
      <p:boldItalic r:id="rId15"/>
    </p:embeddedFont>
    <p:embeddedFont>
      <p:font typeface="Belgrano" panose="02000000000000000000" pitchFamily="2" charset="0"/>
      <p:regular r:id="rId16"/>
    </p:embeddedFont>
  </p:embeddedFontLst>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7321"/>
    <a:srgbClr val="F4C398"/>
    <a:srgbClr val="ABA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6" autoAdjust="0"/>
    <p:restoredTop sz="94660"/>
  </p:normalViewPr>
  <p:slideViewPr>
    <p:cSldViewPr snapToGrid="0">
      <p:cViewPr>
        <p:scale>
          <a:sx n="50" d="100"/>
          <a:sy n="50" d="100"/>
        </p:scale>
        <p:origin x="-139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font" Target="fonts/font11.fntdata"/><Relationship Id="rId18" Type="http://schemas.openxmlformats.org/officeDocument/2006/relationships/viewProps" Target="viewProp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font" Target="fonts/font10.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font" Target="fonts/font9.fntdata"/><Relationship Id="rId5" Type="http://schemas.openxmlformats.org/officeDocument/2006/relationships/font" Target="fonts/font3.fntdata"/><Relationship Id="rId15" Type="http://schemas.openxmlformats.org/officeDocument/2006/relationships/font" Target="fonts/font13.fntdata"/><Relationship Id="rId10" Type="http://schemas.openxmlformats.org/officeDocument/2006/relationships/font" Target="fonts/font8.fntdata"/><Relationship Id="rId19" Type="http://schemas.openxmlformats.org/officeDocument/2006/relationships/theme" Target="theme/theme1.xml"/><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A6F3F81-BB31-4B9A-9500-2D2BD22C122C}" type="datetimeFigureOut">
              <a:rPr lang="en-US" smtClean="0"/>
              <a:t>4/2/2014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E824EF-E1EC-4749-AB3F-13A75A97A926}" type="slidenum">
              <a:rPr lang="en-US" smtClean="0"/>
              <a:t>‹#›</a:t>
            </a:fld>
            <a:endParaRPr lang="en-US"/>
          </a:p>
        </p:txBody>
      </p:sp>
    </p:spTree>
    <p:extLst>
      <p:ext uri="{BB962C8B-B14F-4D97-AF65-F5344CB8AC3E}">
        <p14:creationId xmlns:p14="http://schemas.microsoft.com/office/powerpoint/2010/main" val="396288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6F3F81-BB31-4B9A-9500-2D2BD22C122C}" type="datetimeFigureOut">
              <a:rPr lang="en-US" smtClean="0"/>
              <a:t>4/2/2014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E824EF-E1EC-4749-AB3F-13A75A97A926}" type="slidenum">
              <a:rPr lang="en-US" smtClean="0"/>
              <a:t>‹#›</a:t>
            </a:fld>
            <a:endParaRPr lang="en-US"/>
          </a:p>
        </p:txBody>
      </p:sp>
    </p:spTree>
    <p:extLst>
      <p:ext uri="{BB962C8B-B14F-4D97-AF65-F5344CB8AC3E}">
        <p14:creationId xmlns:p14="http://schemas.microsoft.com/office/powerpoint/2010/main" val="170914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6F3F81-BB31-4B9A-9500-2D2BD22C122C}" type="datetimeFigureOut">
              <a:rPr lang="en-US" smtClean="0"/>
              <a:t>4/2/2014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E824EF-E1EC-4749-AB3F-13A75A97A926}" type="slidenum">
              <a:rPr lang="en-US" smtClean="0"/>
              <a:t>‹#›</a:t>
            </a:fld>
            <a:endParaRPr lang="en-US"/>
          </a:p>
        </p:txBody>
      </p:sp>
    </p:spTree>
    <p:extLst>
      <p:ext uri="{BB962C8B-B14F-4D97-AF65-F5344CB8AC3E}">
        <p14:creationId xmlns:p14="http://schemas.microsoft.com/office/powerpoint/2010/main" val="729464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6F3F81-BB31-4B9A-9500-2D2BD22C122C}" type="datetimeFigureOut">
              <a:rPr lang="en-US" smtClean="0"/>
              <a:t>4/2/2014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E824EF-E1EC-4749-AB3F-13A75A97A926}" type="slidenum">
              <a:rPr lang="en-US" smtClean="0"/>
              <a:t>‹#›</a:t>
            </a:fld>
            <a:endParaRPr lang="en-US"/>
          </a:p>
        </p:txBody>
      </p:sp>
    </p:spTree>
    <p:extLst>
      <p:ext uri="{BB962C8B-B14F-4D97-AF65-F5344CB8AC3E}">
        <p14:creationId xmlns:p14="http://schemas.microsoft.com/office/powerpoint/2010/main" val="460752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6F3F81-BB31-4B9A-9500-2D2BD22C122C}" type="datetimeFigureOut">
              <a:rPr lang="en-US" smtClean="0"/>
              <a:t>4/2/2014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E824EF-E1EC-4749-AB3F-13A75A97A926}" type="slidenum">
              <a:rPr lang="en-US" smtClean="0"/>
              <a:t>‹#›</a:t>
            </a:fld>
            <a:endParaRPr lang="en-US"/>
          </a:p>
        </p:txBody>
      </p:sp>
    </p:spTree>
    <p:extLst>
      <p:ext uri="{BB962C8B-B14F-4D97-AF65-F5344CB8AC3E}">
        <p14:creationId xmlns:p14="http://schemas.microsoft.com/office/powerpoint/2010/main" val="158448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6F3F81-BB31-4B9A-9500-2D2BD22C122C}" type="datetimeFigureOut">
              <a:rPr lang="en-US" smtClean="0"/>
              <a:t>4/2/2014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E824EF-E1EC-4749-AB3F-13A75A97A926}" type="slidenum">
              <a:rPr lang="en-US" smtClean="0"/>
              <a:t>‹#›</a:t>
            </a:fld>
            <a:endParaRPr lang="en-US"/>
          </a:p>
        </p:txBody>
      </p:sp>
    </p:spTree>
    <p:extLst>
      <p:ext uri="{BB962C8B-B14F-4D97-AF65-F5344CB8AC3E}">
        <p14:creationId xmlns:p14="http://schemas.microsoft.com/office/powerpoint/2010/main" val="840553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A6F3F81-BB31-4B9A-9500-2D2BD22C122C}" type="datetimeFigureOut">
              <a:rPr lang="en-US" smtClean="0"/>
              <a:t>4/2/2014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E824EF-E1EC-4749-AB3F-13A75A97A926}" type="slidenum">
              <a:rPr lang="en-US" smtClean="0"/>
              <a:t>‹#›</a:t>
            </a:fld>
            <a:endParaRPr lang="en-US"/>
          </a:p>
        </p:txBody>
      </p:sp>
    </p:spTree>
    <p:extLst>
      <p:ext uri="{BB962C8B-B14F-4D97-AF65-F5344CB8AC3E}">
        <p14:creationId xmlns:p14="http://schemas.microsoft.com/office/powerpoint/2010/main" val="171741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A6F3F81-BB31-4B9A-9500-2D2BD22C122C}" type="datetimeFigureOut">
              <a:rPr lang="en-US" smtClean="0"/>
              <a:t>4/2/2014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E824EF-E1EC-4749-AB3F-13A75A97A926}" type="slidenum">
              <a:rPr lang="en-US" smtClean="0"/>
              <a:t>‹#›</a:t>
            </a:fld>
            <a:endParaRPr lang="en-US"/>
          </a:p>
        </p:txBody>
      </p:sp>
    </p:spTree>
    <p:extLst>
      <p:ext uri="{BB962C8B-B14F-4D97-AF65-F5344CB8AC3E}">
        <p14:creationId xmlns:p14="http://schemas.microsoft.com/office/powerpoint/2010/main" val="2458228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F3F81-BB31-4B9A-9500-2D2BD22C122C}" type="datetimeFigureOut">
              <a:rPr lang="en-US" smtClean="0"/>
              <a:t>4/2/2014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E824EF-E1EC-4749-AB3F-13A75A97A926}" type="slidenum">
              <a:rPr lang="en-US" smtClean="0"/>
              <a:t>‹#›</a:t>
            </a:fld>
            <a:endParaRPr lang="en-US"/>
          </a:p>
        </p:txBody>
      </p:sp>
    </p:spTree>
    <p:extLst>
      <p:ext uri="{BB962C8B-B14F-4D97-AF65-F5344CB8AC3E}">
        <p14:creationId xmlns:p14="http://schemas.microsoft.com/office/powerpoint/2010/main" val="163550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6F3F81-BB31-4B9A-9500-2D2BD22C122C}" type="datetimeFigureOut">
              <a:rPr lang="en-US" smtClean="0"/>
              <a:t>4/2/2014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E824EF-E1EC-4749-AB3F-13A75A97A926}" type="slidenum">
              <a:rPr lang="en-US" smtClean="0"/>
              <a:t>‹#›</a:t>
            </a:fld>
            <a:endParaRPr lang="en-US"/>
          </a:p>
        </p:txBody>
      </p:sp>
    </p:spTree>
    <p:extLst>
      <p:ext uri="{BB962C8B-B14F-4D97-AF65-F5344CB8AC3E}">
        <p14:creationId xmlns:p14="http://schemas.microsoft.com/office/powerpoint/2010/main" val="74854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6F3F81-BB31-4B9A-9500-2D2BD22C122C}" type="datetimeFigureOut">
              <a:rPr lang="en-US" smtClean="0"/>
              <a:t>4/2/2014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E824EF-E1EC-4749-AB3F-13A75A97A926}" type="slidenum">
              <a:rPr lang="en-US" smtClean="0"/>
              <a:t>‹#›</a:t>
            </a:fld>
            <a:endParaRPr lang="en-US"/>
          </a:p>
        </p:txBody>
      </p:sp>
    </p:spTree>
    <p:extLst>
      <p:ext uri="{BB962C8B-B14F-4D97-AF65-F5344CB8AC3E}">
        <p14:creationId xmlns:p14="http://schemas.microsoft.com/office/powerpoint/2010/main" val="2761741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BA6F3F81-BB31-4B9A-9500-2D2BD22C122C}" type="datetimeFigureOut">
              <a:rPr lang="en-US" smtClean="0"/>
              <a:t>4/2/2014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F2E824EF-E1EC-4749-AB3F-13A75A97A926}" type="slidenum">
              <a:rPr lang="en-US" smtClean="0"/>
              <a:t>‹#›</a:t>
            </a:fld>
            <a:endParaRPr lang="en-US"/>
          </a:p>
        </p:txBody>
      </p:sp>
    </p:spTree>
    <p:extLst>
      <p:ext uri="{BB962C8B-B14F-4D97-AF65-F5344CB8AC3E}">
        <p14:creationId xmlns:p14="http://schemas.microsoft.com/office/powerpoint/2010/main" val="12523398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0"/>
            <a:ext cx="43891200" cy="1524000"/>
            <a:chOff x="0" y="0"/>
            <a:chExt cx="9144000" cy="317500"/>
          </a:xfrm>
        </p:grpSpPr>
        <p:sp>
          <p:nvSpPr>
            <p:cNvPr id="26" name="Rectangle 25"/>
            <p:cNvSpPr/>
            <p:nvPr/>
          </p:nvSpPr>
          <p:spPr>
            <a:xfrm>
              <a:off x="0" y="0"/>
              <a:ext cx="148167" cy="317500"/>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lIns="19047" tIns="9523" rIns="19047" bIns="9523" rtlCol="0" anchor="ctr"/>
            <a:lstStyle/>
            <a:p>
              <a:pPr algn="ctr"/>
              <a:endParaRPr lang="en-US"/>
            </a:p>
          </p:txBody>
        </p:sp>
        <p:sp>
          <p:nvSpPr>
            <p:cNvPr id="27" name="Rectangle 26"/>
            <p:cNvSpPr/>
            <p:nvPr/>
          </p:nvSpPr>
          <p:spPr>
            <a:xfrm>
              <a:off x="6875158" y="0"/>
              <a:ext cx="2268842" cy="317500"/>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lIns="19047" tIns="9523" rIns="19047" bIns="9523" rtlCol="0" anchor="ctr"/>
            <a:lstStyle/>
            <a:p>
              <a:pPr algn="ctr"/>
              <a:endParaRPr lang="en-US"/>
            </a:p>
          </p:txBody>
        </p:sp>
        <p:sp>
          <p:nvSpPr>
            <p:cNvPr id="28" name="Rectangle 27"/>
            <p:cNvSpPr/>
            <p:nvPr/>
          </p:nvSpPr>
          <p:spPr>
            <a:xfrm>
              <a:off x="2268842" y="0"/>
              <a:ext cx="6674075" cy="3175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9047" tIns="9523" rIns="19047" bIns="9523" rtlCol="0" anchor="ctr"/>
            <a:lstStyle/>
            <a:p>
              <a:pPr algn="ctr"/>
              <a:endParaRPr lang="en-US"/>
            </a:p>
          </p:txBody>
        </p:sp>
        <p:sp>
          <p:nvSpPr>
            <p:cNvPr id="29" name="Rectangle 28"/>
            <p:cNvSpPr/>
            <p:nvPr/>
          </p:nvSpPr>
          <p:spPr>
            <a:xfrm>
              <a:off x="148167" y="0"/>
              <a:ext cx="2120675" cy="3175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19047" tIns="9523" rIns="19047" bIns="9523" rtlCol="0" anchor="ctr"/>
            <a:lstStyle/>
            <a:p>
              <a:pPr algn="ctr"/>
              <a:endParaRPr lang="en-US"/>
            </a:p>
          </p:txBody>
        </p:sp>
        <p:sp>
          <p:nvSpPr>
            <p:cNvPr id="30" name="TextBox 29"/>
            <p:cNvSpPr txBox="1"/>
            <p:nvPr/>
          </p:nvSpPr>
          <p:spPr>
            <a:xfrm>
              <a:off x="232833" y="80746"/>
              <a:ext cx="2036009" cy="177131"/>
            </a:xfrm>
            <a:prstGeom prst="rect">
              <a:avLst/>
            </a:prstGeom>
            <a:noFill/>
          </p:spPr>
          <p:txBody>
            <a:bodyPr wrap="square" lIns="19047" tIns="9523" rIns="19047" bIns="9523" rtlCol="0" anchor="t" anchorCtr="0">
              <a:spAutoFit/>
            </a:bodyPr>
            <a:lstStyle/>
            <a:p>
              <a:pPr>
                <a:spcAft>
                  <a:spcPts val="375"/>
                </a:spcAft>
              </a:pPr>
              <a:r>
                <a:rPr lang="en-US" sz="5400" b="1" dirty="0" smtClean="0">
                  <a:solidFill>
                    <a:schemeClr val="bg1"/>
                  </a:solidFill>
                </a:rPr>
                <a:t>COLLEGE OF ENGINEERING</a:t>
              </a:r>
              <a:endParaRPr lang="en-US" sz="5400" dirty="0" smtClean="0">
                <a:solidFill>
                  <a:schemeClr val="bg1"/>
                </a:solidFill>
              </a:endParaRPr>
            </a:p>
          </p:txBody>
        </p:sp>
        <p:sp>
          <p:nvSpPr>
            <p:cNvPr id="31" name="Rectangle 30"/>
            <p:cNvSpPr/>
            <p:nvPr/>
          </p:nvSpPr>
          <p:spPr>
            <a:xfrm>
              <a:off x="2597734" y="0"/>
              <a:ext cx="323266" cy="317500"/>
            </a:xfrm>
            <a:prstGeom prst="rect">
              <a:avLst/>
            </a:prstGeom>
            <a:solidFill>
              <a:srgbClr val="4A6A7E"/>
            </a:solidFill>
            <a:ln>
              <a:noFill/>
            </a:ln>
            <a:effectLst/>
          </p:spPr>
          <p:style>
            <a:lnRef idx="1">
              <a:schemeClr val="accent1"/>
            </a:lnRef>
            <a:fillRef idx="3">
              <a:schemeClr val="accent1"/>
            </a:fillRef>
            <a:effectRef idx="2">
              <a:schemeClr val="accent1"/>
            </a:effectRef>
            <a:fontRef idx="minor">
              <a:schemeClr val="lt1"/>
            </a:fontRef>
          </p:style>
          <p:txBody>
            <a:bodyPr lIns="19047" tIns="9523" rIns="19047" bIns="9523" rtlCol="0" anchor="ctr"/>
            <a:lstStyle/>
            <a:p>
              <a:pPr algn="ctr"/>
              <a:endParaRPr lang="en-US"/>
            </a:p>
          </p:txBody>
        </p:sp>
        <p:sp>
          <p:nvSpPr>
            <p:cNvPr id="32" name="Rectangle 31"/>
            <p:cNvSpPr/>
            <p:nvPr/>
          </p:nvSpPr>
          <p:spPr>
            <a:xfrm>
              <a:off x="2508250" y="0"/>
              <a:ext cx="89484" cy="317500"/>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lIns="19047" tIns="9523" rIns="19047" bIns="9523" rtlCol="0" anchor="ctr"/>
            <a:lstStyle/>
            <a:p>
              <a:pPr algn="ctr"/>
              <a:endParaRPr lang="en-US"/>
            </a:p>
          </p:txBody>
        </p:sp>
        <p:sp>
          <p:nvSpPr>
            <p:cNvPr id="33" name="TextBox 32"/>
            <p:cNvSpPr txBox="1"/>
            <p:nvPr/>
          </p:nvSpPr>
          <p:spPr>
            <a:xfrm>
              <a:off x="3050540" y="57886"/>
              <a:ext cx="3625017" cy="177131"/>
            </a:xfrm>
            <a:prstGeom prst="rect">
              <a:avLst/>
            </a:prstGeom>
            <a:noFill/>
          </p:spPr>
          <p:txBody>
            <a:bodyPr wrap="square" lIns="19047" tIns="9523" rIns="19047" bIns="9523" rtlCol="0" anchor="t" anchorCtr="0">
              <a:spAutoFit/>
            </a:bodyPr>
            <a:lstStyle/>
            <a:p>
              <a:pPr algn="r">
                <a:spcAft>
                  <a:spcPts val="375"/>
                </a:spcAft>
              </a:pPr>
              <a:r>
                <a:rPr lang="en-US" sz="5400" b="1" dirty="0" smtClean="0">
                  <a:latin typeface="Georgia"/>
                  <a:cs typeface="Georgia"/>
                </a:rPr>
                <a:t>Electrical Engineering &amp; Computer Science</a:t>
              </a:r>
              <a:endParaRPr lang="en-US" sz="5400" b="1" dirty="0">
                <a:latin typeface="Georgia"/>
                <a:cs typeface="Georgia"/>
              </a:endParaRPr>
            </a:p>
          </p:txBody>
        </p:sp>
        <p:sp>
          <p:nvSpPr>
            <p:cNvPr id="34" name="Rectangle 33"/>
            <p:cNvSpPr/>
            <p:nvPr/>
          </p:nvSpPr>
          <p:spPr>
            <a:xfrm>
              <a:off x="6875158" y="0"/>
              <a:ext cx="2067759" cy="317500"/>
            </a:xfrm>
            <a:prstGeom prst="rect">
              <a:avLst/>
            </a:prstGeom>
            <a:solidFill>
              <a:srgbClr val="4A6A7E"/>
            </a:solidFill>
            <a:ln>
              <a:noFill/>
            </a:ln>
            <a:effectLst/>
          </p:spPr>
          <p:style>
            <a:lnRef idx="1">
              <a:schemeClr val="accent1"/>
            </a:lnRef>
            <a:fillRef idx="3">
              <a:schemeClr val="accent1"/>
            </a:fillRef>
            <a:effectRef idx="2">
              <a:schemeClr val="accent1"/>
            </a:effectRef>
            <a:fontRef idx="minor">
              <a:schemeClr val="lt1"/>
            </a:fontRef>
          </p:style>
          <p:txBody>
            <a:bodyPr lIns="19047" tIns="9523" rIns="19047" bIns="9523" rtlCol="0" anchor="ctr"/>
            <a:lstStyle/>
            <a:p>
              <a:pPr algn="ctr"/>
              <a:endParaRPr lang="en-US"/>
            </a:p>
          </p:txBody>
        </p:sp>
        <p:sp>
          <p:nvSpPr>
            <p:cNvPr id="35" name="Rectangle 34"/>
            <p:cNvSpPr/>
            <p:nvPr/>
          </p:nvSpPr>
          <p:spPr>
            <a:xfrm>
              <a:off x="6875158" y="0"/>
              <a:ext cx="99259" cy="31750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lIns="19047" tIns="9523" rIns="19047" bIns="9523" rtlCol="0" anchor="ctr"/>
            <a:lstStyle/>
            <a:p>
              <a:pPr algn="ctr"/>
              <a:endParaRPr lang="en-US"/>
            </a:p>
          </p:txBody>
        </p:sp>
      </p:grpSp>
      <p:sp>
        <p:nvSpPr>
          <p:cNvPr id="23" name="Rectangle 22"/>
          <p:cNvSpPr/>
          <p:nvPr/>
        </p:nvSpPr>
        <p:spPr>
          <a:xfrm>
            <a:off x="0" y="32826960"/>
            <a:ext cx="43891200" cy="91440"/>
          </a:xfrm>
          <a:prstGeom prst="rect">
            <a:avLst/>
          </a:prstGeom>
          <a:solidFill>
            <a:srgbClr val="F37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0" y="7459529"/>
            <a:ext cx="43891200" cy="91440"/>
          </a:xfrm>
          <a:prstGeom prst="rect">
            <a:avLst/>
          </a:prstGeom>
          <a:solidFill>
            <a:srgbClr val="F37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9443680" y="18272690"/>
            <a:ext cx="14264640" cy="1133856"/>
          </a:xfrm>
          <a:prstGeom prst="rect">
            <a:avLst/>
          </a:prstGeom>
          <a:solidFill>
            <a:srgbClr val="F4C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9443680" y="7867649"/>
            <a:ext cx="14264640" cy="1133856"/>
          </a:xfrm>
          <a:prstGeom prst="rect">
            <a:avLst/>
          </a:prstGeom>
          <a:solidFill>
            <a:srgbClr val="F4C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82880" y="19720560"/>
            <a:ext cx="14264640" cy="1137457"/>
          </a:xfrm>
          <a:prstGeom prst="rect">
            <a:avLst/>
          </a:prstGeom>
          <a:solidFill>
            <a:srgbClr val="F4C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2880" y="7867649"/>
            <a:ext cx="14264640" cy="2267712"/>
          </a:xfrm>
          <a:prstGeom prst="rect">
            <a:avLst/>
          </a:prstGeom>
          <a:solidFill>
            <a:srgbClr val="F4C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4630400" y="1524000"/>
            <a:ext cx="0" cy="313944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9260800" y="1524000"/>
            <a:ext cx="0" cy="31394400"/>
          </a:xfrm>
          <a:prstGeom prst="line">
            <a:avLst/>
          </a:prstGeom>
        </p:spPr>
        <p:style>
          <a:lnRef idx="1">
            <a:schemeClr val="dk1"/>
          </a:lnRef>
          <a:fillRef idx="0">
            <a:schemeClr val="dk1"/>
          </a:fillRef>
          <a:effectRef idx="0">
            <a:schemeClr val="dk1"/>
          </a:effectRef>
          <a:fontRef idx="minor">
            <a:schemeClr val="tx1"/>
          </a:fontRef>
        </p:style>
      </p:cxnSp>
      <p:grpSp>
        <p:nvGrpSpPr>
          <p:cNvPr id="24" name="Group 23"/>
          <p:cNvGrpSpPr/>
          <p:nvPr/>
        </p:nvGrpSpPr>
        <p:grpSpPr>
          <a:xfrm>
            <a:off x="33347600" y="2026736"/>
            <a:ext cx="6400800" cy="3460713"/>
            <a:chOff x="33375600" y="914400"/>
            <a:chExt cx="6400800" cy="3460713"/>
          </a:xfrm>
        </p:grpSpPr>
        <p:pic>
          <p:nvPicPr>
            <p:cNvPr id="8" name="Picture 7"/>
            <p:cNvPicPr>
              <a:picLocks noChangeAspect="1"/>
            </p:cNvPicPr>
            <p:nvPr/>
          </p:nvPicPr>
          <p:blipFill rotWithShape="1">
            <a:blip r:embed="rId2">
              <a:clrChange>
                <a:clrFrom>
                  <a:srgbClr val="FFFFFF"/>
                </a:clrFrom>
                <a:clrTo>
                  <a:srgbClr val="FFFFFF">
                    <a:alpha val="0"/>
                  </a:srgbClr>
                </a:clrTo>
              </a:clrChange>
            </a:blip>
            <a:srcRect l="7650" t="5578" r="7650" b="5067"/>
            <a:stretch/>
          </p:blipFill>
          <p:spPr>
            <a:xfrm>
              <a:off x="37033200" y="914400"/>
              <a:ext cx="2743200" cy="3460713"/>
            </a:xfrm>
            <a:prstGeom prst="rect">
              <a:avLst/>
            </a:prstGeom>
          </p:spPr>
        </p:pic>
        <p:pic>
          <p:nvPicPr>
            <p:cNvPr id="1026" name="Picture 2" descr="http://scoop.intel.com/files/2012/05/intel_rgb_30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75600" y="914400"/>
              <a:ext cx="2743200" cy="1809555"/>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9525" y="1870008"/>
            <a:ext cx="6991351" cy="5243513"/>
          </a:xfrm>
          <a:prstGeom prst="rect">
            <a:avLst/>
          </a:prstGeom>
        </p:spPr>
      </p:pic>
      <p:sp>
        <p:nvSpPr>
          <p:cNvPr id="12" name="Text Box 4"/>
          <p:cNvSpPr txBox="1">
            <a:spLocks noChangeArrowheads="1"/>
          </p:cNvSpPr>
          <p:nvPr/>
        </p:nvSpPr>
        <p:spPr bwMode="auto">
          <a:xfrm>
            <a:off x="14642592" y="1580570"/>
            <a:ext cx="14630400"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9600" b="1" dirty="0">
                <a:latin typeface="Belgrano" panose="02000000000000000000" pitchFamily="2" charset="0"/>
              </a:rPr>
              <a:t>Dr. </a:t>
            </a:r>
            <a:r>
              <a:rPr lang="en-US" sz="9600" b="1" dirty="0" smtClean="0">
                <a:latin typeface="Belgrano" panose="02000000000000000000" pitchFamily="2" charset="0"/>
              </a:rPr>
              <a:t>Wattson</a:t>
            </a:r>
            <a:br>
              <a:rPr lang="en-US" sz="9600" b="1" dirty="0" smtClean="0">
                <a:latin typeface="Belgrano" panose="02000000000000000000" pitchFamily="2" charset="0"/>
              </a:rPr>
            </a:br>
            <a:r>
              <a:rPr lang="en-US" sz="9600" b="1" dirty="0" smtClean="0">
                <a:latin typeface="Belgrano" panose="02000000000000000000" pitchFamily="2" charset="0"/>
              </a:rPr>
              <a:t>Power Inspector</a:t>
            </a:r>
          </a:p>
          <a:p>
            <a:pPr algn="ctr">
              <a:spcBef>
                <a:spcPct val="0"/>
              </a:spcBef>
              <a:buNone/>
            </a:pPr>
            <a:r>
              <a:rPr lang="en-US" sz="3600" b="1" dirty="0" smtClean="0">
                <a:solidFill>
                  <a:srgbClr val="ABAFA6"/>
                </a:solidFill>
                <a:latin typeface="Gudea" panose="02000000000000000000" pitchFamily="2" charset="0"/>
              </a:rPr>
              <a:t>Berkeley Fisher, fisherb@engr.oregonstate.edu</a:t>
            </a:r>
          </a:p>
          <a:p>
            <a:pPr algn="ctr">
              <a:spcBef>
                <a:spcPct val="0"/>
              </a:spcBef>
              <a:buNone/>
            </a:pPr>
            <a:r>
              <a:rPr lang="en-US" sz="3600" b="1" dirty="0" smtClean="0">
                <a:solidFill>
                  <a:srgbClr val="ABAFA6"/>
                </a:solidFill>
                <a:latin typeface="Gudea" panose="02000000000000000000" pitchFamily="2" charset="0"/>
              </a:rPr>
              <a:t>Kit Morton, mortonki@engr.oregonstate.edu</a:t>
            </a:r>
          </a:p>
          <a:p>
            <a:pPr algn="ctr">
              <a:spcBef>
                <a:spcPct val="0"/>
              </a:spcBef>
              <a:buNone/>
            </a:pPr>
            <a:r>
              <a:rPr lang="en-US" sz="3600" b="1" dirty="0" smtClean="0">
                <a:solidFill>
                  <a:srgbClr val="ABAFA6"/>
                </a:solidFill>
                <a:latin typeface="Gudea" panose="02000000000000000000" pitchFamily="2" charset="0"/>
              </a:rPr>
              <a:t>Bennett Rand, randb@engr.oregonstate.edu</a:t>
            </a:r>
          </a:p>
          <a:p>
            <a:pPr algn="ctr">
              <a:spcBef>
                <a:spcPct val="0"/>
              </a:spcBef>
              <a:buNone/>
            </a:pPr>
            <a:r>
              <a:rPr lang="en-US" sz="3600" b="1" dirty="0" smtClean="0">
                <a:solidFill>
                  <a:srgbClr val="ABAFA6"/>
                </a:solidFill>
                <a:latin typeface="Gudea" panose="02000000000000000000" pitchFamily="2" charset="0"/>
              </a:rPr>
              <a:t>Emily Raterman, ratermae@engr.oregonstate.edu</a:t>
            </a:r>
          </a:p>
          <a:p>
            <a:pPr algn="ctr">
              <a:spcBef>
                <a:spcPct val="0"/>
              </a:spcBef>
              <a:buNone/>
            </a:pPr>
            <a:r>
              <a:rPr lang="en-US" sz="3600" b="1" dirty="0" smtClean="0">
                <a:solidFill>
                  <a:srgbClr val="ABAFA6"/>
                </a:solidFill>
                <a:latin typeface="Gudea" panose="02000000000000000000" pitchFamily="2" charset="0"/>
              </a:rPr>
              <a:t>Client: D. Kevin McGrath, dmcgrath@eecs.oregonstate.edu</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30800" y="7867649"/>
            <a:ext cx="8229600" cy="4629150"/>
          </a:xfrm>
          <a:prstGeom prst="rect">
            <a:avLst/>
          </a:prstGeom>
          <a:effectLst/>
        </p:spPr>
      </p:pic>
      <p:pic>
        <p:nvPicPr>
          <p:cNvPr id="10" name="Picture 36" descr="https://lh4.googleusercontent.com/kpzzmawNaxgNww83ROoagZj5jvxfAVOTaHDa8c-Ss7nrouyIuK3gG6SSXhtWGR2w5dxKldRlPSsSeGV7NzQ33-TVTGkCvGEtVTapa9ePb_VuCOZJs1GeJsKJ"/>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30801" y="12708369"/>
            <a:ext cx="8229600" cy="5814671"/>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14399" y="7786255"/>
            <a:ext cx="12801600" cy="25022235"/>
          </a:xfrm>
          <a:prstGeom prst="rect">
            <a:avLst/>
          </a:prstGeom>
          <a:noFill/>
        </p:spPr>
        <p:txBody>
          <a:bodyPr wrap="square" rtlCol="0">
            <a:spAutoFit/>
          </a:bodyPr>
          <a:lstStyle/>
          <a:p>
            <a:pPr algn="ctr"/>
            <a:r>
              <a:rPr lang="en-US" sz="7200" dirty="0" smtClean="0">
                <a:latin typeface="Belgrano" panose="02000000000000000000" pitchFamily="2" charset="0"/>
              </a:rPr>
              <a:t>Introduction and Background</a:t>
            </a:r>
          </a:p>
          <a:p>
            <a:pPr>
              <a:spcBef>
                <a:spcPct val="50000"/>
              </a:spcBef>
            </a:pPr>
            <a:r>
              <a:rPr lang="en-US" sz="3600" dirty="0">
                <a:latin typeface="Gudea" panose="02000000000000000000" pitchFamily="2" charset="0"/>
              </a:rPr>
              <a:t>Dr. Wattson: Power Analyzer is an integrated system which aims brings real time data collection and analysis of home energy usage to consumers in an easy and understandable way. Presently, average consumers do not have the tools to make informed decisions about their energy consumption. The goal of the Dr. Wattson project is to help consumers evaluate their current energy consumption habits and provide them with recommendations to help them improve their energy footprint. Installation of the Dr. Wattson distributed network of distributed power monitors will be a simple plug and play process, making it simple to use for consumers of all technical abilities. Dr. Wattson will collect and process the user’s energy use habits and present them with easy to understand graphs, comparisons, and suggestions to help them save energy and money. Additionally, the user will be able to upload and compare their energy data with others via social networking.</a:t>
            </a:r>
          </a:p>
          <a:p>
            <a:endParaRPr lang="en-US" sz="3600" dirty="0" smtClean="0">
              <a:latin typeface="Gudea" panose="02000000000000000000" pitchFamily="2" charset="0"/>
            </a:endParaRPr>
          </a:p>
          <a:p>
            <a:pPr algn="ctr"/>
            <a:r>
              <a:rPr lang="en-US" sz="7200" dirty="0" smtClean="0">
                <a:latin typeface="Belgrano" panose="02000000000000000000" pitchFamily="2" charset="0"/>
              </a:rPr>
              <a:t>Project Description</a:t>
            </a:r>
          </a:p>
          <a:p>
            <a:pPr>
              <a:spcBef>
                <a:spcPct val="50000"/>
              </a:spcBef>
            </a:pPr>
            <a:r>
              <a:rPr lang="en-US" sz="3600" dirty="0">
                <a:latin typeface="Gudea" panose="02000000000000000000" pitchFamily="2" charset="0"/>
              </a:rPr>
              <a:t>The measurement unit will be an external device capable of being plugged into a wall outlet at any time by the user.  Since the measurement unit is placed right before the appliance, it is able to accurately measure the device power consumption of the attached appliance.  Once again, all of the remote </a:t>
            </a:r>
            <a:r>
              <a:rPr lang="en-US" sz="3600" dirty="0" smtClean="0">
                <a:latin typeface="Gudea" panose="02000000000000000000" pitchFamily="2" charset="0"/>
              </a:rPr>
              <a:t>units communicate </a:t>
            </a:r>
            <a:r>
              <a:rPr lang="en-US" sz="3600" dirty="0">
                <a:latin typeface="Gudea" panose="02000000000000000000" pitchFamily="2" charset="0"/>
              </a:rPr>
              <a:t>with a centrally located data logging base station over a long distance.</a:t>
            </a:r>
          </a:p>
          <a:p>
            <a:pPr>
              <a:spcBef>
                <a:spcPct val="50000"/>
              </a:spcBef>
            </a:pPr>
            <a:r>
              <a:rPr lang="en-US" sz="3600" dirty="0">
                <a:latin typeface="Gudea" panose="02000000000000000000" pitchFamily="2" charset="0"/>
              </a:rPr>
              <a:t>This would require no technical knowledge to set up, since it simply plugs into an existing wall socket.  This also makes it very easy to move to other outlets as the user desires. A sufficiently powerful power sensor could be used to acquire the waveform at high frequency, yielding very accurate results on all loads.</a:t>
            </a:r>
          </a:p>
          <a:p>
            <a:pPr>
              <a:spcBef>
                <a:spcPct val="50000"/>
              </a:spcBef>
            </a:pPr>
            <a:r>
              <a:rPr lang="en-US" sz="3600" dirty="0">
                <a:latin typeface="Gudea" panose="02000000000000000000" pitchFamily="2" charset="0"/>
              </a:rPr>
              <a:t>The data would be collected and transmitted to the centrally located base station for storage and analysis.  The user would have access to the data through a web interface provided through the networking capabilities of the base station.  It would be based around the Intel Atom architecture, a powerful platform allowing us to analyze large amounts of data  This data would include information such as usage statistics, comparisons, and trends, with optional social networking integration.</a:t>
            </a:r>
          </a:p>
        </p:txBody>
      </p:sp>
      <p:sp>
        <p:nvSpPr>
          <p:cNvPr id="15" name="Rectangle 14"/>
          <p:cNvSpPr/>
          <p:nvPr/>
        </p:nvSpPr>
        <p:spPr>
          <a:xfrm>
            <a:off x="14813279" y="19720560"/>
            <a:ext cx="14264640" cy="1133856"/>
          </a:xfrm>
          <a:prstGeom prst="rect">
            <a:avLst/>
          </a:prstGeom>
          <a:solidFill>
            <a:srgbClr val="F4C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5544800" y="19604867"/>
            <a:ext cx="12801600" cy="9787295"/>
          </a:xfrm>
          <a:prstGeom prst="rect">
            <a:avLst/>
          </a:prstGeom>
          <a:noFill/>
        </p:spPr>
        <p:txBody>
          <a:bodyPr wrap="square" rtlCol="0">
            <a:spAutoFit/>
          </a:bodyPr>
          <a:lstStyle/>
          <a:p>
            <a:pPr algn="ctr">
              <a:spcBef>
                <a:spcPts val="60"/>
              </a:spcBef>
            </a:pPr>
            <a:r>
              <a:rPr lang="en-US" sz="7200" dirty="0" smtClean="0">
                <a:latin typeface="Belgrano" panose="02000000000000000000" pitchFamily="2" charset="0"/>
              </a:rPr>
              <a:t>Importance</a:t>
            </a:r>
          </a:p>
          <a:p>
            <a:pPr>
              <a:spcBef>
                <a:spcPct val="50000"/>
              </a:spcBef>
            </a:pPr>
            <a:r>
              <a:rPr lang="en-US" sz="3600" dirty="0">
                <a:latin typeface="Gudea" panose="02000000000000000000" pitchFamily="2" charset="0"/>
              </a:rPr>
              <a:t>Between rising energy costs, depletion of natural resources, and the harmful effects of carbon emissions on our environment, there are many reasons to reduce energy consumption. Every year, the average American household uses 11,232 kilowatt hours of electricity, costing approximately $1,500. There are two potential ways of reducing a home’s power consumption: improving device efficiency and changing consumer’s behavior to reduce wasted energy. For many years, industry has been working to improve the efficiency of consumer electronics; however, consumers have been slower to catch on. To make effective steps toward reducing power consumption, there are two challenges to overcome: People must first know how much power their devices use, and second, what they can do to most significantly reduce power used in particular applications. Our project will attempt to address both of these problems.</a:t>
            </a:r>
          </a:p>
        </p:txBody>
      </p:sp>
      <p:sp>
        <p:nvSpPr>
          <p:cNvPr id="14" name="TextBox 13"/>
          <p:cNvSpPr txBox="1"/>
          <p:nvPr/>
        </p:nvSpPr>
        <p:spPr>
          <a:xfrm>
            <a:off x="30175201" y="7824355"/>
            <a:ext cx="12801600" cy="16712267"/>
          </a:xfrm>
          <a:prstGeom prst="rect">
            <a:avLst/>
          </a:prstGeom>
          <a:noFill/>
        </p:spPr>
        <p:txBody>
          <a:bodyPr wrap="square" rtlCol="0">
            <a:spAutoFit/>
          </a:bodyPr>
          <a:lstStyle/>
          <a:p>
            <a:pPr algn="ctr"/>
            <a:r>
              <a:rPr lang="en-US" sz="7200" dirty="0" smtClean="0">
                <a:latin typeface="Belgrano" panose="02000000000000000000" pitchFamily="2" charset="0"/>
              </a:rPr>
              <a:t>Results</a:t>
            </a:r>
          </a:p>
          <a:p>
            <a:r>
              <a:rPr lang="en-US" sz="3600" dirty="0">
                <a:latin typeface="Gudea" panose="02000000000000000000" pitchFamily="2" charset="0"/>
              </a:rPr>
              <a:t>The Kill-A-Watt from P3 International costs $30. If one thousand Dr. Wattson remote measurement units were made, they would cost $47. On average, measurements show the Kill-A-Watt have an average 3.63% error including voltage, power, and current when compared to professional-grade measurement equipment. Specifications of the Kill-A-Watt claim 0.2% accuracy. With the same devices, Dr. Wattson has an average error of 0.59%. Both measure power at about one sample per second. Dr. Wattson could in theory, sample at a rate of 15 Hz from two separate devices, the Kill-A-Watt measures one.</a:t>
            </a:r>
          </a:p>
          <a:p>
            <a:r>
              <a:rPr lang="en-US" sz="3600" dirty="0">
                <a:latin typeface="Gudea" panose="02000000000000000000" pitchFamily="2" charset="0"/>
              </a:rPr>
              <a:t>The base station UI enables a user to compare power usage between devices </a:t>
            </a:r>
            <a:r>
              <a:rPr lang="en-US" sz="3600" dirty="0" smtClean="0">
                <a:latin typeface="Gudea" panose="02000000000000000000" pitchFamily="2" charset="0"/>
              </a:rPr>
              <a:t>faster and more accurately than multiple Kill-A-Watts. On average, users could compare power usage between two devices in X.XX seconds on Dr. Wattson and X.XX on the Kill-A-Watts. Users could also tell current power usage X.XX seconds faster on Dr. Wattson than on the Kill-A-Watt</a:t>
            </a:r>
          </a:p>
          <a:p>
            <a:endParaRPr lang="en-US" sz="3600" dirty="0">
              <a:latin typeface="Gudea" panose="02000000000000000000" pitchFamily="2" charset="0"/>
            </a:endParaRPr>
          </a:p>
          <a:p>
            <a:pPr algn="ctr"/>
            <a:r>
              <a:rPr lang="en-US" sz="7200" dirty="0" smtClean="0">
                <a:latin typeface="Belgrano" panose="02000000000000000000" pitchFamily="2" charset="0"/>
              </a:rPr>
              <a:t>Conclusions</a:t>
            </a:r>
          </a:p>
          <a:p>
            <a:r>
              <a:rPr lang="en-US" sz="3600" dirty="0" smtClean="0">
                <a:latin typeface="Gudea" panose="02000000000000000000" pitchFamily="2" charset="0"/>
              </a:rPr>
              <a:t>The cost of Dr. Wattson is worth the benefits when compared to the competitors. Better power measurements with better and faster understanding of the data allows users to take control of their power usage. Users using our system were able to reduce their power usage by XXX kilowatt hours, saving about $XXX.</a:t>
            </a:r>
          </a:p>
          <a:p>
            <a:r>
              <a:rPr lang="en-US" sz="3600" dirty="0" smtClean="0">
                <a:latin typeface="Gudea" panose="02000000000000000000" pitchFamily="2" charset="0"/>
              </a:rPr>
              <a:t>Dr. Wattson also has the capability to monitor many different types of power without much modification. 240 volt, 50 Hz, and DC systems just to start.</a:t>
            </a:r>
          </a:p>
        </p:txBody>
      </p:sp>
      <p:sp>
        <p:nvSpPr>
          <p:cNvPr id="25" name="Rectangle 24"/>
          <p:cNvSpPr/>
          <p:nvPr/>
        </p:nvSpPr>
        <p:spPr>
          <a:xfrm>
            <a:off x="32042674" y="5760835"/>
            <a:ext cx="9010650" cy="1200329"/>
          </a:xfrm>
          <a:prstGeom prst="rect">
            <a:avLst/>
          </a:prstGeom>
        </p:spPr>
        <p:txBody>
          <a:bodyPr wrap="square">
            <a:spAutoFit/>
          </a:bodyPr>
          <a:lstStyle/>
          <a:p>
            <a:pPr algn="ctr"/>
            <a:r>
              <a:rPr lang="en-US" sz="7200" dirty="0" smtClean="0">
                <a:latin typeface="Belgrano" panose="02000000000000000000" pitchFamily="2" charset="0"/>
              </a:rPr>
              <a:t>EECS Capstone</a:t>
            </a:r>
            <a:endParaRPr lang="en-US" sz="7200" dirty="0"/>
          </a:p>
        </p:txBody>
      </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b="15499"/>
          <a:stretch/>
        </p:blipFill>
        <p:spPr>
          <a:xfrm>
            <a:off x="39740167" y="29888837"/>
            <a:ext cx="4151033" cy="1524613"/>
          </a:xfrm>
          <a:prstGeom prst="rect">
            <a:avLst/>
          </a:prstGeom>
        </p:spPr>
      </p:pic>
    </p:spTree>
    <p:extLst>
      <p:ext uri="{BB962C8B-B14F-4D97-AF65-F5344CB8AC3E}">
        <p14:creationId xmlns:p14="http://schemas.microsoft.com/office/powerpoint/2010/main" val="2862416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TotalTime>
  <Words>819</Words>
  <Application>Microsoft Office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Georgia</vt:lpstr>
      <vt:lpstr>Calibri Light</vt:lpstr>
      <vt:lpstr>Gudea</vt:lpstr>
      <vt:lpstr>Calibri</vt:lpstr>
      <vt:lpstr>Belgrano</vt:lpstr>
      <vt:lpstr>Arial</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Bennett Rand</dc:creator>
  <cp:lastModifiedBy>Bennett Rand</cp:lastModifiedBy>
  <cp:revision>40</cp:revision>
  <dcterms:created xsi:type="dcterms:W3CDTF">2014-03-02T23:36:31Z</dcterms:created>
  <dcterms:modified xsi:type="dcterms:W3CDTF">2014-04-02T22:27:46Z</dcterms:modified>
</cp:coreProperties>
</file>